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CCFFFF"/>
    <a:srgbClr val="007DC5"/>
    <a:srgbClr val="000000"/>
    <a:srgbClr val="F16C85"/>
    <a:srgbClr val="0087C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38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3119" y="1132384"/>
            <a:ext cx="10784259" cy="2090737"/>
          </a:xfrm>
        </p:spPr>
        <p:txBody>
          <a:bodyPr/>
          <a:lstStyle>
            <a:lvl1pPr algn="l">
              <a:defRPr sz="6000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0767" y="3796680"/>
            <a:ext cx="10784258" cy="2492375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20760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70000" y="2068488"/>
            <a:ext cx="10464800" cy="6336704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73240" y="484312"/>
            <a:ext cx="10464800" cy="1152128"/>
          </a:xfrm>
        </p:spPr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24042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0161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67876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5470676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03606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144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44377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>
              <a:sym typeface="Myriad Pro Light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97271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44882FF-7BA1-4F85-A0EE-C5AC6D18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Myriad Pro Light" panose="020B0403030403020204" pitchFamily="34" charset="0"/>
              </a:rPr>
              <a:t>Click to edit Master text styles</a:t>
            </a:r>
          </a:p>
          <a:p>
            <a:pPr lvl="1"/>
            <a:r>
              <a:rPr lang="en-US" altLang="sl-SI" dirty="0">
                <a:sym typeface="Myriad Pro Light" panose="020B0403030403020204" pitchFamily="34" charset="0"/>
              </a:rPr>
              <a:t>Second level</a:t>
            </a:r>
          </a:p>
          <a:p>
            <a:pPr lvl="2"/>
            <a:r>
              <a:rPr lang="en-US" altLang="sl-SI" dirty="0">
                <a:sym typeface="Gill Sans" charset="0"/>
              </a:rPr>
              <a:t>Third level</a:t>
            </a:r>
          </a:p>
          <a:p>
            <a:pPr lvl="3"/>
            <a:r>
              <a:rPr lang="en-US" altLang="sl-SI" dirty="0">
                <a:sym typeface="Gill Sans" charset="0"/>
              </a:rPr>
              <a:t>Fourth level</a:t>
            </a:r>
          </a:p>
          <a:p>
            <a:pPr lvl="4"/>
            <a:r>
              <a:rPr lang="en-US" altLang="sl-SI" dirty="0">
                <a:sym typeface="Gill Sans" charset="0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B59CECB-F0E3-4B51-A0D3-7871B08F0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dirty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rgbClr val="007DC5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Myriad Pro Light" panose="020B04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omesto.org/novice/mestna-obcina-koper-v-ozjem-izboru-za-naziv-obcina-zdravja-2025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905E524E-DC5D-4B45-A810-6E7D72291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3076600"/>
            <a:ext cx="10464800" cy="2145451"/>
          </a:xfrm>
          <a:ln>
            <a:solidFill>
              <a:srgbClr val="CCFFFF"/>
            </a:solidFill>
          </a:ln>
        </p:spPr>
        <p:txBody>
          <a:bodyPr/>
          <a:lstStyle/>
          <a:p>
            <a:pPr algn="ctr" eaLnBrk="1" hangingPunct="1"/>
            <a:r>
              <a:rPr lang="sl-SI" altLang="sl-SI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sym typeface="Myriad Pro Light" panose="020B0403030403020204" pitchFamily="34" charset="0"/>
              </a:rPr>
              <a:t>Zdravje v Mestni občini Koper</a:t>
            </a:r>
            <a:endParaRPr lang="en-US" altLang="sl-SI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sym typeface="Myriad Pro Light" panose="020B0403030403020204" pitchFamily="34" charset="0"/>
            </a:endParaRPr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F691C03D-910B-4DCB-939C-4ED5B6D629D6}"/>
              </a:ext>
            </a:extLst>
          </p:cNvPr>
          <p:cNvSpPr>
            <a:spLocks/>
          </p:cNvSpPr>
          <p:nvPr/>
        </p:nvSpPr>
        <p:spPr bwMode="auto">
          <a:xfrm>
            <a:off x="2995613" y="3244850"/>
            <a:ext cx="13004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endParaRPr lang="sl-SI" altLang="sl-SI"/>
          </a:p>
        </p:txBody>
      </p:sp>
      <p:sp>
        <p:nvSpPr>
          <p:cNvPr id="14341" name="Rectangle 9">
            <a:extLst>
              <a:ext uri="{FF2B5EF4-FFF2-40B4-BE49-F238E27FC236}">
                <a16:creationId xmlns:a16="http://schemas.microsoft.com/office/drawing/2014/main" id="{CE1545E2-7A77-4A2C-B7E6-D08E655B762C}"/>
              </a:ext>
            </a:extLst>
          </p:cNvPr>
          <p:cNvSpPr>
            <a:spLocks/>
          </p:cNvSpPr>
          <p:nvPr/>
        </p:nvSpPr>
        <p:spPr bwMode="auto">
          <a:xfrm>
            <a:off x="2995613" y="3702050"/>
            <a:ext cx="13004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endParaRPr lang="sl-SI" altLang="sl-SI"/>
          </a:p>
        </p:txBody>
      </p:sp>
      <p:sp>
        <p:nvSpPr>
          <p:cNvPr id="14342" name="Rectangle 10">
            <a:extLst>
              <a:ext uri="{FF2B5EF4-FFF2-40B4-BE49-F238E27FC236}">
                <a16:creationId xmlns:a16="http://schemas.microsoft.com/office/drawing/2014/main" id="{46A92A02-C9A7-402B-A952-CCC1CF31BBB7}"/>
              </a:ext>
            </a:extLst>
          </p:cNvPr>
          <p:cNvSpPr>
            <a:spLocks/>
          </p:cNvSpPr>
          <p:nvPr/>
        </p:nvSpPr>
        <p:spPr bwMode="auto">
          <a:xfrm>
            <a:off x="2995613" y="4697413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sl-SI" altLang="sl-SI" sz="1100" b="1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F853777A-165C-4AB6-803C-37A766C865C9}"/>
              </a:ext>
            </a:extLst>
          </p:cNvPr>
          <p:cNvSpPr>
            <a:spLocks/>
          </p:cNvSpPr>
          <p:nvPr/>
        </p:nvSpPr>
        <p:spPr bwMode="auto">
          <a:xfrm>
            <a:off x="2995613" y="5283200"/>
            <a:ext cx="13004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sl-SI" altLang="sl-SI" sz="1100" b="1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4" name="Rectangle 12">
            <a:extLst>
              <a:ext uri="{FF2B5EF4-FFF2-40B4-BE49-F238E27FC236}">
                <a16:creationId xmlns:a16="http://schemas.microsoft.com/office/drawing/2014/main" id="{8475DA1D-BF16-4E7D-9801-1CF5859E6D78}"/>
              </a:ext>
            </a:extLst>
          </p:cNvPr>
          <p:cNvSpPr>
            <a:spLocks/>
          </p:cNvSpPr>
          <p:nvPr/>
        </p:nvSpPr>
        <p:spPr bwMode="auto">
          <a:xfrm>
            <a:off x="2995613" y="6453188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sl-SI" altLang="sl-SI" sz="1100" b="1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3A78352C-145E-4024-A93E-B9B0EFCCB8A0}"/>
              </a:ext>
            </a:extLst>
          </p:cNvPr>
          <p:cNvSpPr txBox="1">
            <a:spLocks/>
          </p:cNvSpPr>
          <p:nvPr/>
        </p:nvSpPr>
        <p:spPr bwMode="auto">
          <a:xfrm>
            <a:off x="1270000" y="6217103"/>
            <a:ext cx="10464800" cy="19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Myriad Pro Light" panose="020B0403030403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Myriad Pro Light" panose="020B0403030403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sl-SI" sz="2400" kern="0" dirty="0">
                <a:latin typeface="Aptos" panose="020B0004020202020204" pitchFamily="34" charset="0"/>
              </a:rPr>
              <a:t>Pregled kazalnikov in podatkov o zdravstvenem stanju prebivalstva Mestne občine Koper v zadnjih 10-ih letih.</a:t>
            </a:r>
          </a:p>
          <a:p>
            <a:r>
              <a:rPr lang="sl-SI" sz="2400" kern="0" dirty="0">
                <a:latin typeface="Aptos" panose="020B0004020202020204" pitchFamily="34" charset="0"/>
              </a:rPr>
              <a:t>Primerjava zadnjih podatkov z regijo, obalnimi občinami, Slovenijo.</a:t>
            </a:r>
          </a:p>
          <a:p>
            <a:endParaRPr lang="sl-SI" sz="2400" kern="0" dirty="0">
              <a:latin typeface="Aptos" panose="020B0004020202020204" pitchFamily="34" charset="0"/>
            </a:endParaRPr>
          </a:p>
          <a:p>
            <a:r>
              <a:rPr lang="sl-SI" sz="2400" kern="0" dirty="0">
                <a:solidFill>
                  <a:srgbClr val="007DC5"/>
                </a:solidFill>
                <a:latin typeface="Aptos" panose="020B0004020202020204" pitchFamily="34" charset="0"/>
              </a:rPr>
              <a:t>Nevenka Ražman, Vodja Enote za nenalezljive bolezni NIJZ OE Koper</a:t>
            </a:r>
          </a:p>
        </p:txBody>
      </p:sp>
      <p:sp>
        <p:nvSpPr>
          <p:cNvPr id="13" name="Podnaslov 2">
            <a:extLst>
              <a:ext uri="{FF2B5EF4-FFF2-40B4-BE49-F238E27FC236}">
                <a16:creationId xmlns:a16="http://schemas.microsoft.com/office/drawing/2014/main" id="{570F0003-49D1-4E7F-BCCA-832424AC2166}"/>
              </a:ext>
            </a:extLst>
          </p:cNvPr>
          <p:cNvSpPr txBox="1">
            <a:spLocks/>
          </p:cNvSpPr>
          <p:nvPr/>
        </p:nvSpPr>
        <p:spPr bwMode="auto">
          <a:xfrm>
            <a:off x="1422400" y="8584063"/>
            <a:ext cx="10464800" cy="75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Myriad Pro Light" panose="020B0403030403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Myriad Pro Light" panose="020B0403030403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  <a:sym typeface="Gill Sans" charset="0"/>
              </a:defRPr>
            </a:lvl9pPr>
          </a:lstStyle>
          <a:p>
            <a:pPr algn="ctr"/>
            <a:r>
              <a:rPr lang="sl-SI" sz="2000" kern="0" dirty="0">
                <a:latin typeface="Aptos" panose="020B0004020202020204" pitchFamily="34" charset="0"/>
              </a:rPr>
              <a:t>Seja občinskega sveta MOK, 26. marec 2026</a:t>
            </a:r>
            <a:endParaRPr lang="sl-SI" kern="0" dirty="0">
              <a:latin typeface="Aptos" panose="020B00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75B53E2-49BA-F517-0523-0EE2FC590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584" y="772741"/>
            <a:ext cx="2834679" cy="1596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A34ABF7-AA6C-760A-4B54-07FBA658E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8" y="2274174"/>
            <a:ext cx="2952328" cy="208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3BDC5809-E835-CFA3-4BE3-06B8ED0D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>
                <a:latin typeface="Aptos" panose="020B0004020202020204" pitchFamily="34" charset="0"/>
              </a:rPr>
              <a:t>V letu 2025 smo Mestno občino Koper predlagali kot občino zdravja.</a:t>
            </a:r>
          </a:p>
          <a:p>
            <a:r>
              <a:rPr lang="sl-SI" sz="2400" dirty="0">
                <a:latin typeface="Aptos" panose="020B0004020202020204" pitchFamily="34" charset="0"/>
                <a:hlinkClick r:id="rId2"/>
              </a:rPr>
              <a:t>https://zdravomesto.org/novice/mestna-obcina-koper-v-ozjem-izboru-za-naziv-obcina-zdravja-2025/</a:t>
            </a:r>
            <a:endParaRPr lang="sl-SI" sz="2400" dirty="0">
              <a:latin typeface="Aptos" panose="020B0004020202020204" pitchFamily="34" charset="0"/>
            </a:endParaRPr>
          </a:p>
          <a:p>
            <a:endParaRPr lang="sl-SI" sz="2400" dirty="0">
              <a:latin typeface="Aptos" panose="020B0004020202020204" pitchFamily="34" charset="0"/>
            </a:endParaRPr>
          </a:p>
          <a:p>
            <a:r>
              <a:rPr lang="sl-SI" sz="2400" dirty="0">
                <a:latin typeface="Aptos" panose="020B0004020202020204" pitchFamily="34" charset="0"/>
              </a:rPr>
              <a:t>Strateški dokumenti izkazujejo, da: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sta kvaliteta življenja in bivanja na vrhu lestvice vrednot in </a:t>
            </a:r>
          </a:p>
          <a:p>
            <a:r>
              <a:rPr lang="sl-SI" sz="2400" dirty="0">
                <a:latin typeface="Aptos" panose="020B0004020202020204" pitchFamily="34" charset="0"/>
              </a:rPr>
              <a:t>da je občina: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usmerjena k dvigu kakovosti življenja prebivalstva,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zagotavljanju ustrezne dostopnosti tako v urbanem središču kot na podeželju,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izboljšanju področja dolgotrajne oskrbe in preventivnih zdravstvenih ukrepov,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spodbujanju medgeneracijskega sodelovanja,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krepitvi kompetenc 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skrbi za prikrajšane skupine,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kar nedvomno potrjuje aktivno delovanje tudi skozi program Koper zdravo mesto in pridobitev certifikata Invalidom prijazno mesto.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Aptos" panose="020B0004020202020204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A6A9C22-825E-23B1-1E9B-907F2AA4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>
                <a:latin typeface="Aptos" panose="020B0004020202020204" pitchFamily="34" charset="0"/>
              </a:rPr>
              <a:t>Regijska kandidatka za naziv Občina zdravja 2025</a:t>
            </a:r>
          </a:p>
        </p:txBody>
      </p:sp>
    </p:spTree>
    <p:extLst>
      <p:ext uri="{BB962C8B-B14F-4D97-AF65-F5344CB8AC3E}">
        <p14:creationId xmlns:p14="http://schemas.microsoft.com/office/powerpoint/2010/main" val="26702947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B3CE2DB3-F7A9-3CD2-295D-4C2AD791A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411365" cy="6670675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0087CB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ekonomsko neravnovesje se kaže v tveganju revščine: 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najvišjo stopnjo tveganja revščine od 2023 beleži obalno-kraška regija (18,5%, 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0087CB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slov.povprečje12,7%) in podobno je stanje pri </a:t>
            </a: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stopnji tveganja socialne izključenosti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Aptos" panose="020B0004020202020204" pitchFamily="34" charset="0"/>
              <a:ea typeface="MS UI Gothic" panose="020B0600070205080204" pitchFamily="34" charset="-128"/>
              <a:sym typeface="Myriad Pro Light" panose="020B04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Akcijski načrt 2025-2028 za izvajanje Resolucije o </a:t>
            </a:r>
            <a:r>
              <a:rPr kumimoji="0" 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nac.prog</a:t>
            </a: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. DZ 2018-2028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~"/>
              <a:tabLst/>
              <a:defRPr/>
            </a:pP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obalno-kraška regija izstopa s skoraj dvakrat višjo stopnjo (25,6%) tveganja socialne izključenosti od slov. povprečja (13,3%)</a:t>
            </a:r>
          </a:p>
          <a:p>
            <a:endParaRPr lang="sl-SI" dirty="0"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Strategija dolgožive družbe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Leta 2060 bo v Sloveniji 30 % prebivalstva 65+. </a:t>
            </a:r>
          </a:p>
          <a:p>
            <a:r>
              <a:rPr lang="sl-SI" sz="2000" dirty="0">
                <a:latin typeface="Aptos" panose="020B0004020202020204" pitchFamily="34" charset="0"/>
              </a:rPr>
              <a:t>Mladih do 19 let pa le še 20 % - bodoča delovna sila.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4C491F0-0FA5-B00C-904B-5763C1D5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388938"/>
            <a:ext cx="5851525" cy="165258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latin typeface="Aptos" panose="020B0004020202020204" pitchFamily="34" charset="0"/>
              </a:rPr>
              <a:t>POZIV K SKUPNEMU PRIZADEVANJU in UKREPANJU PO USMERITVAH</a:t>
            </a:r>
            <a:br>
              <a:rPr lang="sl-SI" dirty="0">
                <a:latin typeface="Aptos" panose="020B0004020202020204" pitchFamily="34" charset="0"/>
              </a:rPr>
            </a:br>
            <a:br>
              <a:rPr lang="sl-SI" dirty="0">
                <a:latin typeface="Aptos" panose="020B0004020202020204" pitchFamily="34" charset="0"/>
              </a:rPr>
            </a:br>
            <a:r>
              <a:rPr kumimoji="0" lang="sl-SI" sz="2400" b="1" i="0" u="none" strike="noStrike" kern="0" cap="all" spc="0" normalizeH="0" baseline="0" noProof="0" dirty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Močne regije. Močna Slovenija</a:t>
            </a: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.</a:t>
            </a:r>
            <a:b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</a:b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ptos" panose="020B0004020202020204" pitchFamily="34" charset="0"/>
                <a:ea typeface="MS UI Gothic" panose="020B0600070205080204" pitchFamily="34" charset="-128"/>
                <a:sym typeface="Myriad Pro Light" panose="020B0403030403020204" pitchFamily="34" charset="0"/>
              </a:rPr>
              <a:t>Strategija regionalnega razvoja 2026-2050</a:t>
            </a:r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1B88D1B5-5500-2F78-6D50-BE2445A22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208" y="2140182"/>
            <a:ext cx="8237343" cy="5462852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7ED2926-3556-0DC0-917C-89126BCF050A}"/>
              </a:ext>
            </a:extLst>
          </p:cNvPr>
          <p:cNvSpPr txBox="1"/>
          <p:nvPr/>
        </p:nvSpPr>
        <p:spPr>
          <a:xfrm>
            <a:off x="4929188" y="7444141"/>
            <a:ext cx="65030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Calibri" panose="020F0502020204030204" pitchFamily="34" charset="0"/>
                <a:sym typeface="Myriad Pro Light" panose="020B0403030403020204" pitchFamily="34" charset="0"/>
              </a:rPr>
              <a:t> </a:t>
            </a:r>
            <a:r>
              <a:rPr kumimoji="0" lang="sl-SI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Calibri" panose="020F0502020204030204" pitchFamily="34" charset="0"/>
                <a:sym typeface="Myriad Pro Light" panose="020B0403030403020204" pitchFamily="34" charset="0"/>
              </a:rPr>
              <a:t>Slika: Zemljevid Slovenije po zdravstvenih regijah (Vir: Ministrstvo za zdravje)</a:t>
            </a:r>
            <a:r>
              <a: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cs typeface="Calibri" panose="020F0502020204030204" pitchFamily="34" charset="0"/>
                <a:sym typeface="Myriad Pro Light" panose="020B0403030403020204" pitchFamily="34" charset="0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78488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E4379A-92C3-21F5-FF4B-5E117EA4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999104"/>
          </a:xfrm>
        </p:spPr>
        <p:txBody>
          <a:bodyPr/>
          <a:lstStyle/>
          <a:p>
            <a:pPr algn="ctr"/>
            <a:r>
              <a:rPr lang="sl-SI" dirty="0"/>
              <a:t>ALI: </a:t>
            </a:r>
            <a:br>
              <a:rPr lang="sl-SI" dirty="0"/>
            </a:br>
            <a:r>
              <a:rPr lang="sl-SI" dirty="0"/>
              <a:t>katere prioritete si bomo zastavili, da bomo zdravje ohranili in </a:t>
            </a:r>
            <a:br>
              <a:rPr lang="sl-SI" dirty="0"/>
            </a:br>
            <a:r>
              <a:rPr lang="sl-SI" dirty="0"/>
              <a:t>ga še okrepili? </a:t>
            </a:r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8D2E0C2B-13C5-8BAE-AB3F-05C5BDB185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31" r="8331"/>
          <a:stretch>
            <a:fillRect/>
          </a:stretch>
        </p:blipFill>
        <p:spPr>
          <a:xfrm>
            <a:off x="4673600" y="315496"/>
            <a:ext cx="2913584" cy="2185040"/>
          </a:xfrm>
          <a:prstGeom prst="rect">
            <a:avLst/>
          </a:prstGeom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BE0C37A-B8B9-E32F-CBC0-A5D21B4FC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0" lang="sl-SI" sz="2000" b="1" i="0" u="none" strike="noStrike" kern="0" cap="none" spc="0" normalizeH="0" baseline="0" noProof="0" dirty="0">
              <a:ln>
                <a:noFill/>
              </a:ln>
              <a:solidFill>
                <a:srgbClr val="007DC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ill Sans" charset="0"/>
            </a:endParaRPr>
          </a:p>
          <a:p>
            <a:endParaRPr lang="sl-SI" sz="2000" b="1" dirty="0">
              <a:solidFill>
                <a:srgbClr val="007DC5"/>
              </a:solidFill>
              <a:sym typeface="Gill Sans" charset="0"/>
            </a:endParaRPr>
          </a:p>
          <a:p>
            <a:pPr algn="r"/>
            <a: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HVALA ZA VAŠO POZORNOST!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A4823A-60B7-92C3-552D-A5B91F1B1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04" y="2243200"/>
            <a:ext cx="7920879" cy="4672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D953DC4-1D43-7E5B-2E04-0E4B0F686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728" y="7634288"/>
            <a:ext cx="3906988" cy="24418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BC68CC4-A312-EAED-6EC0-07457EBC7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593"/>
            <a:ext cx="5162526" cy="13079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E7C6730-5776-6FB5-BFD2-DB97A740F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359" y="916498"/>
            <a:ext cx="3143250" cy="11049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1C04834-4B0F-C9E4-0B9A-58D6C1E0B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2840" y="1132384"/>
            <a:ext cx="2184878" cy="109030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964AB76-2A51-E746-67C5-298E0C0E7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8864" y="2496144"/>
            <a:ext cx="1241920" cy="212281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2FB0806-9637-B61C-BCBF-CF5658E89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6736" y="4746371"/>
            <a:ext cx="1264048" cy="118232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432747-8DEE-248F-A9FA-939FED490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8934" y="5963621"/>
            <a:ext cx="295681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939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AD99901-4CF1-47DA-BA74-8FCA5800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ptos" panose="020B0004020202020204" pitchFamily="34" charset="0"/>
              </a:rPr>
              <a:t>Demografski podatki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BABB76B-CE64-8D2A-46F8-98040F1D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28" y="2180627"/>
            <a:ext cx="5745163" cy="909637"/>
          </a:xfrm>
        </p:spPr>
        <p:txBody>
          <a:bodyPr/>
          <a:lstStyle/>
          <a:p>
            <a:r>
              <a:rPr lang="sl-SI" dirty="0">
                <a:latin typeface="Aptos" panose="020B0004020202020204" pitchFamily="34" charset="0"/>
              </a:rPr>
              <a:t>ŠTEVILO IN DELEŽ PREBIVALSTVA 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CCC9F929-EBC3-2CD4-B6E9-0DB294579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029" y="3092450"/>
            <a:ext cx="5941009" cy="5619750"/>
          </a:xfrm>
        </p:spPr>
        <p:txBody>
          <a:bodyPr/>
          <a:lstStyle/>
          <a:p>
            <a:r>
              <a:rPr lang="sl-SI" dirty="0">
                <a:latin typeface="Aptos" panose="020B0004020202020204" pitchFamily="34" charset="0"/>
              </a:rPr>
              <a:t>Na dan 1.7.2025 je v MOK živelo 54.560 preb., od tega M 27.080 in Ž 27.480.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i="1" dirty="0">
                <a:latin typeface="Aptos" panose="020B0004020202020204" pitchFamily="34" charset="0"/>
              </a:rPr>
              <a:t>Za zanimivost: v regiji in SLO je % prebivalk nižji od prebivalcev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F2CF9B1B-0503-244C-2B8A-C3AE415A0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>
                <a:latin typeface="Aptos" panose="020B0004020202020204" pitchFamily="34" charset="0"/>
              </a:rPr>
              <a:t>KAZALNIKI RAZVOJA OBČINE</a:t>
            </a:r>
          </a:p>
          <a:p>
            <a:endParaRPr lang="sl-SI" dirty="0">
              <a:latin typeface="Aptos" panose="020B0004020202020204" pitchFamily="34" charset="0"/>
            </a:endParaRP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DE3AA49A-8187-91F5-538A-F22239ED3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5588" y="2860576"/>
            <a:ext cx="6161508" cy="5619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Aptos" panose="020B0004020202020204" pitchFamily="34" charset="0"/>
              </a:rPr>
              <a:t>Razvitost občine </a:t>
            </a:r>
            <a:r>
              <a:rPr lang="sl-SI" dirty="0">
                <a:latin typeface="Aptos" panose="020B0004020202020204" pitchFamily="34" charset="0"/>
              </a:rPr>
              <a:t>1,09 (SLO 1), med obalnimi občinami od 0,93 do 1,09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Aptos" panose="020B0004020202020204" pitchFamily="34" charset="0"/>
              </a:rPr>
              <a:t>Prirast prebivalstva </a:t>
            </a:r>
            <a:r>
              <a:rPr lang="sl-SI" dirty="0">
                <a:latin typeface="Aptos" panose="020B0004020202020204" pitchFamily="34" charset="0"/>
              </a:rPr>
              <a:t>7,0 (SLO 3,3), obalne občine vse negativni prirast - ni priseljevanja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Aptos" panose="020B0004020202020204" pitchFamily="34" charset="0"/>
              </a:rPr>
              <a:t>Starejših nad 80 let </a:t>
            </a:r>
            <a:r>
              <a:rPr lang="sl-SI" dirty="0">
                <a:latin typeface="Aptos" panose="020B0004020202020204" pitchFamily="34" charset="0"/>
              </a:rPr>
              <a:t>je v MOK 5,9 % (SLO 5,7), v obalnih občinah je ta delež med 6,7 in 5,1 %, regijsko povprečje 6,1 %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12,2 % prebivalstva v MOK ima le </a:t>
            </a:r>
            <a:r>
              <a:rPr lang="sl-SI" b="1" dirty="0">
                <a:latin typeface="Aptos" panose="020B0004020202020204" pitchFamily="34" charset="0"/>
              </a:rPr>
              <a:t>osnovno šolo ali nižjo izobrazbo</a:t>
            </a:r>
            <a:r>
              <a:rPr lang="sl-SI" dirty="0">
                <a:latin typeface="Aptos" panose="020B0004020202020204" pitchFamily="34" charset="0"/>
              </a:rPr>
              <a:t>, med obalnimi občinami delež do 15,4 %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1" dirty="0">
                <a:latin typeface="Aptos" panose="020B0004020202020204" pitchFamily="34" charset="0"/>
              </a:rPr>
              <a:t>Stopnja delovne aktivnosti </a:t>
            </a:r>
            <a:r>
              <a:rPr lang="sl-SI" dirty="0">
                <a:latin typeface="Aptos" panose="020B0004020202020204" pitchFamily="34" charset="0"/>
              </a:rPr>
              <a:t>je 69,3 % (SLO 68,8 % in regija 68,3 %), med obalnimi občinami od 64,5 do 69 %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AFE5588-C869-207B-A8F7-0BEC89381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8" y="4006460"/>
            <a:ext cx="6048672" cy="36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19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076E8B7-3306-4361-9AF2-17F52FFD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romanUcPeriod"/>
            </a:pPr>
            <a:r>
              <a:rPr lang="sl-SI" dirty="0">
                <a:latin typeface="Aptos" panose="020B0004020202020204" pitchFamily="34" charset="0"/>
              </a:rPr>
              <a:t>Dejavniki tveganja za zdravje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9DEBFC4-A199-CB5F-332E-565EBCE7C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latin typeface="Aptos" panose="020B0004020202020204" pitchFamily="34" charset="0"/>
              </a:rPr>
              <a:t>FITNES INDEKS OM </a:t>
            </a:r>
            <a:r>
              <a:rPr lang="sl-SI" b="0" dirty="0">
                <a:latin typeface="Aptos" panose="020B0004020202020204" pitchFamily="34" charset="0"/>
              </a:rPr>
              <a:t>(otroci in mladostniki)</a:t>
            </a:r>
          </a:p>
          <a:p>
            <a:r>
              <a:rPr lang="sl-SI" dirty="0">
                <a:latin typeface="Aptos" panose="020B0004020202020204" pitchFamily="34" charset="0"/>
              </a:rPr>
              <a:t>PREKOMERNA HRANJENOST OTROK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7D2D8B5C-83B5-F7CE-0B68-7FD1D83A2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sl-SI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itnes indeks OM </a:t>
            </a:r>
            <a:r>
              <a:rPr lang="sl-S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 blizu slovenskemu povprečju; znatno nižji je bil v času epidemije korone, sedaj se stanje izboljšuje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sl-SI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rekomerna hranjenost OM </a:t>
            </a:r>
            <a:r>
              <a:rPr lang="sl-S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 velik javno zdravstveni izziv, povezan s telesno nedejavnostjo: stanje se v MOK izredno izboljšuje in delež pada, kljub temu pa je 23,7% osnovnošolskih otrok MOK debelih in predebelih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l-S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delež v obalnih občinah je med 22,2 in 24,1 %</a:t>
            </a:r>
          </a:p>
          <a:p>
            <a:endParaRPr lang="sl-SI" sz="2000" dirty="0"/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2299B282-74EC-52B9-F1ED-1605486CB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6233516" cy="909637"/>
          </a:xfrm>
        </p:spPr>
        <p:txBody>
          <a:bodyPr/>
          <a:lstStyle/>
          <a:p>
            <a:r>
              <a:rPr lang="sl-SI" sz="2300" dirty="0">
                <a:latin typeface="Aptos" panose="020B0004020202020204" pitchFamily="34" charset="0"/>
              </a:rPr>
              <a:t>POŠKODOVANI V TRANSPORTNIH NEZGODAH</a:t>
            </a:r>
          </a:p>
          <a:p>
            <a:r>
              <a:rPr lang="sl-SI" sz="2300" dirty="0">
                <a:latin typeface="Aptos" panose="020B0004020202020204" pitchFamily="34" charset="0"/>
              </a:rPr>
              <a:t>PROMETNE-ALKOHOLIZIRANI POVZROČITELJI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6DA353D8-7844-0725-CD9A-DC32A8661D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Aptos" panose="020B0004020202020204" pitchFamily="34" charset="0"/>
              </a:rPr>
              <a:t>vrednosti obeh kazalnikov: </a:t>
            </a:r>
            <a:r>
              <a:rPr lang="sl-SI" sz="2000" b="1" dirty="0">
                <a:latin typeface="Aptos" panose="020B0004020202020204" pitchFamily="34" charset="0"/>
              </a:rPr>
              <a:t>poškodovani v transportu in nesreče, katerih povzročitelji so bili pod vplivom alkohola</a:t>
            </a:r>
            <a:r>
              <a:rPr lang="sl-SI" sz="2000" dirty="0">
                <a:latin typeface="Aptos" panose="020B0004020202020204" pitchFamily="34" charset="0"/>
              </a:rPr>
              <a:t>, sta ugodnejši v primerjavi s slovenskim povprečjem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Aptos" panose="020B0004020202020204" pitchFamily="34" charset="0"/>
              </a:rPr>
              <a:t>delež poškodb v transportu je v obalnih občinah Izola, Koper in Ankaran najnižji v regiji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Aptos" panose="020B0004020202020204" pitchFamily="34" charset="0"/>
              </a:rPr>
              <a:t>delež prometnih nezgod zaradi alkoholiziranih povzročiteljev je v MOK druga najnižja vrednost v regiji </a:t>
            </a:r>
          </a:p>
        </p:txBody>
      </p:sp>
      <p:graphicFrame>
        <p:nvGraphicFramePr>
          <p:cNvPr id="9" name="Predmet 8">
            <a:extLst>
              <a:ext uri="{FF2B5EF4-FFF2-40B4-BE49-F238E27FC236}">
                <a16:creationId xmlns:a16="http://schemas.microsoft.com/office/drawing/2014/main" id="{3CCC7B0F-99CB-9F29-D512-7BB48A246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61397"/>
              </p:ext>
            </p:extLst>
          </p:nvPr>
        </p:nvGraphicFramePr>
        <p:xfrm>
          <a:off x="107696" y="7002042"/>
          <a:ext cx="12869198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39096" imgH="1152389" progId="Excel.Sheet.12">
                  <p:embed/>
                </p:oleObj>
              </mc:Choice>
              <mc:Fallback>
                <p:oleObj name="Worksheet" r:id="rId2" imgW="8239096" imgH="1152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696" y="7002042"/>
                        <a:ext cx="12869198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531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3B9865-80FF-6555-728E-EF38AD57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romanUcPeriod" startAt="2"/>
            </a:pPr>
            <a:r>
              <a:rPr lang="sl-SI" dirty="0">
                <a:latin typeface="Aptos" panose="020B0004020202020204" pitchFamily="34" charset="0"/>
              </a:rPr>
              <a:t>Preventiva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5A46C43-F25F-3BB1-6E3D-925299667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760" y="1901986"/>
            <a:ext cx="6696744" cy="909637"/>
          </a:xfrm>
        </p:spPr>
        <p:txBody>
          <a:bodyPr/>
          <a:lstStyle/>
          <a:p>
            <a:r>
              <a:rPr lang="sl-SI" dirty="0">
                <a:latin typeface="Aptos" panose="020B0004020202020204" pitchFamily="34" charset="0"/>
              </a:rPr>
              <a:t>ODZIVNOST V PRESEJALNIH PROGRAMIH 2025</a:t>
            </a:r>
          </a:p>
          <a:p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AC5F8CC-CBBE-C439-FAD6-7BFFFA34B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42560" y="2502382"/>
            <a:ext cx="5748337" cy="909637"/>
          </a:xfrm>
        </p:spPr>
        <p:txBody>
          <a:bodyPr/>
          <a:lstStyle/>
          <a:p>
            <a:r>
              <a:rPr lang="sl-SI" dirty="0">
                <a:latin typeface="Aptos" panose="020B0004020202020204" pitchFamily="34" charset="0"/>
              </a:rPr>
              <a:t>PRECEPLJENOST otrok v %, 2025</a:t>
            </a:r>
          </a:p>
        </p:txBody>
      </p:sp>
      <p:graphicFrame>
        <p:nvGraphicFramePr>
          <p:cNvPr id="15" name="Označba mesta vsebine 14">
            <a:extLst>
              <a:ext uri="{FF2B5EF4-FFF2-40B4-BE49-F238E27FC236}">
                <a16:creationId xmlns:a16="http://schemas.microsoft.com/office/drawing/2014/main" id="{90741A5A-A7F5-8252-7F2C-6C60BAF92DD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46683856"/>
              </p:ext>
            </p:extLst>
          </p:nvPr>
        </p:nvGraphicFramePr>
        <p:xfrm>
          <a:off x="8077598" y="3685858"/>
          <a:ext cx="4812232" cy="23818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59667">
                  <a:extLst>
                    <a:ext uri="{9D8B030D-6E8A-4147-A177-3AD203B41FA5}">
                      <a16:colId xmlns:a16="http://schemas.microsoft.com/office/drawing/2014/main" val="2307471110"/>
                    </a:ext>
                  </a:extLst>
                </a:gridCol>
                <a:gridCol w="774588">
                  <a:extLst>
                    <a:ext uri="{9D8B030D-6E8A-4147-A177-3AD203B41FA5}">
                      <a16:colId xmlns:a16="http://schemas.microsoft.com/office/drawing/2014/main" val="1286428777"/>
                    </a:ext>
                  </a:extLst>
                </a:gridCol>
                <a:gridCol w="845005">
                  <a:extLst>
                    <a:ext uri="{9D8B030D-6E8A-4147-A177-3AD203B41FA5}">
                      <a16:colId xmlns:a16="http://schemas.microsoft.com/office/drawing/2014/main" val="2651432452"/>
                    </a:ext>
                  </a:extLst>
                </a:gridCol>
                <a:gridCol w="832972">
                  <a:extLst>
                    <a:ext uri="{9D8B030D-6E8A-4147-A177-3AD203B41FA5}">
                      <a16:colId xmlns:a16="http://schemas.microsoft.com/office/drawing/2014/main" val="1895823524"/>
                    </a:ext>
                  </a:extLst>
                </a:gridCol>
              </a:tblGrid>
              <a:tr h="435451">
                <a:tc>
                  <a:txBody>
                    <a:bodyPr/>
                    <a:lstStyle/>
                    <a:p>
                      <a:r>
                        <a:rPr lang="sl-SI" dirty="0" err="1"/>
                        <a:t>precepljenost</a:t>
                      </a:r>
                      <a:r>
                        <a:rPr lang="sl-SI" dirty="0"/>
                        <a:t> proti: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regija KP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8332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r>
                        <a:rPr lang="sl-SI" sz="2000" dirty="0"/>
                        <a:t>okužbam s 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39,8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663354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r>
                        <a:rPr lang="sl-SI" sz="2000" dirty="0"/>
                        <a:t>pnevmokoku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47,3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49,5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56,3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68146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r>
                        <a:rPr lang="sl-SI" sz="2000" dirty="0"/>
                        <a:t>OMR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90,3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89,2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88,6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04913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r>
                        <a:rPr lang="sl-SI" sz="2000" dirty="0"/>
                        <a:t>DTP-Hib-IPV-</a:t>
                      </a:r>
                      <a:r>
                        <a:rPr lang="sl-SI" sz="2000" dirty="0" err="1"/>
                        <a:t>hepB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/>
                        <a:t>87,6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85,6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87,2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027477"/>
                  </a:ext>
                </a:extLst>
              </a:tr>
            </a:tbl>
          </a:graphicData>
        </a:graphic>
      </p:graphicFrame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344D10B6-CBB1-F387-9D76-8093EE20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721" y="2428528"/>
            <a:ext cx="7272808" cy="569360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l-SI" sz="2000" dirty="0">
                <a:latin typeface="Aptos" panose="020B0004020202020204" pitchFamily="34" charset="0"/>
              </a:rPr>
              <a:t>odzivnost </a:t>
            </a:r>
            <a:r>
              <a:rPr lang="sl-SI" sz="2000" b="1" dirty="0">
                <a:latin typeface="Aptos" panose="020B0004020202020204" pitchFamily="34" charset="0"/>
              </a:rPr>
              <a:t>SVIT</a:t>
            </a:r>
            <a:r>
              <a:rPr lang="sl-SI" sz="2000" dirty="0">
                <a:latin typeface="Aptos" panose="020B0004020202020204" pitchFamily="34" charset="0"/>
              </a:rPr>
              <a:t> v MOK 61,47 %, regija 62,64 %, SLO 66 %</a:t>
            </a:r>
          </a:p>
          <a:p>
            <a:pPr marL="342900" indent="-342900">
              <a:buFontTx/>
              <a:buChar char="-"/>
            </a:pPr>
            <a:r>
              <a:rPr lang="sl-SI" sz="2000" dirty="0">
                <a:latin typeface="Aptos" panose="020B0004020202020204" pitchFamily="34" charset="0"/>
              </a:rPr>
              <a:t>pregledanost </a:t>
            </a:r>
            <a:r>
              <a:rPr lang="sl-SI" sz="2000" b="1" dirty="0">
                <a:latin typeface="Aptos" panose="020B0004020202020204" pitchFamily="34" charset="0"/>
              </a:rPr>
              <a:t>ZORA</a:t>
            </a:r>
            <a:r>
              <a:rPr lang="sl-SI" sz="2000" dirty="0">
                <a:latin typeface="Aptos" panose="020B0004020202020204" pitchFamily="34" charset="0"/>
              </a:rPr>
              <a:t> v MOK 72,5 %, višja kot v regiji, kjer znaša 71,4 %, SLO 74,5 %</a:t>
            </a:r>
          </a:p>
          <a:p>
            <a:pPr marL="342900" indent="-342900">
              <a:buFontTx/>
              <a:buChar char="-"/>
            </a:pPr>
            <a:r>
              <a:rPr lang="sl-SI" sz="2000" dirty="0">
                <a:latin typeface="Aptos" panose="020B0004020202020204" pitchFamily="34" charset="0"/>
              </a:rPr>
              <a:t>udeležba v programu </a:t>
            </a:r>
            <a:r>
              <a:rPr lang="sl-SI" sz="2000" b="1" dirty="0">
                <a:latin typeface="Aptos" panose="020B0004020202020204" pitchFamily="34" charset="0"/>
              </a:rPr>
              <a:t>DORA</a:t>
            </a:r>
            <a:r>
              <a:rPr lang="sl-SI" sz="2000" dirty="0">
                <a:latin typeface="Aptos" panose="020B0004020202020204" pitchFamily="34" charset="0"/>
              </a:rPr>
              <a:t> v MOK 78,2 % je višja kot v obalnih občinah, v regiji (76,7 %) in SLO (77,9 %) </a:t>
            </a:r>
          </a:p>
          <a:p>
            <a:r>
              <a:rPr lang="sl-SI" sz="2000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88D076-DDF3-107C-1AFE-4DD2A798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" y="4292088"/>
            <a:ext cx="8029830" cy="46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10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C613FDFE-3812-EB48-80BC-3CC075D1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068488"/>
            <a:ext cx="11137056" cy="6696744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0000"/>
                </a:solidFill>
                <a:latin typeface="Aptos" panose="020B0004020202020204" pitchFamily="34" charset="0"/>
              </a:rPr>
              <a:t>v Sloveniji 2 osebi dnevno umreta zaradi posledic pripisljivih alkoholu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pojavnost </a:t>
            </a:r>
            <a:r>
              <a:rPr lang="sl-SI" sz="2400" b="1" dirty="0">
                <a:latin typeface="Aptos" panose="020B0004020202020204" pitchFamily="34" charset="0"/>
              </a:rPr>
              <a:t>obolenj, pripisljivih alkoholu </a:t>
            </a:r>
            <a:r>
              <a:rPr lang="sl-SI" sz="2400" dirty="0">
                <a:latin typeface="Aptos" panose="020B0004020202020204" pitchFamily="34" charset="0"/>
              </a:rPr>
              <a:t>je v MOK nižja od regijskega in slovenskega povprečja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4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pojavnost </a:t>
            </a:r>
            <a:r>
              <a:rPr lang="sl-SI" sz="2400" b="1" dirty="0">
                <a:latin typeface="Aptos" panose="020B0004020202020204" pitchFamily="34" charset="0"/>
              </a:rPr>
              <a:t>astme pri OM </a:t>
            </a:r>
            <a:r>
              <a:rPr lang="sl-SI" sz="2400" dirty="0">
                <a:latin typeface="Aptos" panose="020B0004020202020204" pitchFamily="34" charset="0"/>
              </a:rPr>
              <a:t>pada in je na območju države enakomerna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4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pojavnost/število </a:t>
            </a:r>
            <a:r>
              <a:rPr lang="sl-SI" sz="2400" b="1" dirty="0">
                <a:latin typeface="Aptos" panose="020B0004020202020204" pitchFamily="34" charset="0"/>
              </a:rPr>
              <a:t>prejemnikov zdravil zaradi sladkorne bolezni, krvnega tlaka, proti strjevanju krvi </a:t>
            </a:r>
            <a:r>
              <a:rPr lang="sl-SI" sz="2400" dirty="0">
                <a:latin typeface="Aptos" panose="020B0004020202020204" pitchFamily="34" charset="0"/>
              </a:rPr>
              <a:t>je preračunano na 100 prebivalcev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b="1" dirty="0">
                <a:latin typeface="Aptos" panose="020B0004020202020204" pitchFamily="34" charset="0"/>
              </a:rPr>
              <a:t>srčna in možganska kap </a:t>
            </a:r>
            <a:r>
              <a:rPr lang="sl-SI" sz="2400" dirty="0">
                <a:latin typeface="Aptos" panose="020B0004020202020204" pitchFamily="34" charset="0"/>
              </a:rPr>
              <a:t>sta preračunani na 1.000 prebivalcev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4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najslabši kazalnik, višji od slov. povprečja je </a:t>
            </a:r>
            <a:r>
              <a:rPr lang="sl-SI" sz="2400" b="1" dirty="0">
                <a:latin typeface="Aptos" panose="020B0004020202020204" pitchFamily="34" charset="0"/>
              </a:rPr>
              <a:t>bolniška odsotnost</a:t>
            </a:r>
            <a:r>
              <a:rPr lang="sl-SI" sz="2400" dirty="0">
                <a:latin typeface="Aptos" panose="020B0004020202020204" pitchFamily="34" charset="0"/>
              </a:rPr>
              <a:t>, kateri pa se je v 2025 izboljšal in približal slov. povprečju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C41644C-4387-346D-90DF-20EA8E4F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romanUcPeriod" startAt="3"/>
            </a:pPr>
            <a:r>
              <a:rPr lang="sl-SI" dirty="0">
                <a:latin typeface="Aptos" panose="020B0004020202020204" pitchFamily="34" charset="0"/>
              </a:rPr>
              <a:t>Zdravstveno stanje</a:t>
            </a:r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A42719DB-B790-988D-7748-38999F6B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65839"/>
              </p:ext>
            </p:extLst>
          </p:nvPr>
        </p:nvGraphicFramePr>
        <p:xfrm>
          <a:off x="201699" y="1780456"/>
          <a:ext cx="12601401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363200" imgH="1914423" progId="Excel.Sheet.12">
                  <p:embed/>
                </p:oleObj>
              </mc:Choice>
              <mc:Fallback>
                <p:oleObj name="Worksheet" r:id="rId2" imgW="10363200" imgH="19144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699" y="1780456"/>
                        <a:ext cx="12601401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6335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AAD77B0D-F552-E2F0-9A33-EBBED773B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>
                <a:latin typeface="Aptos" panose="020B0004020202020204" pitchFamily="34" charset="0"/>
              </a:rPr>
              <a:t>Graf predstavlja število novih primerov vseh vrst raka, raka debelega črevesa in danke, pljuč in dojk, v zadnjem opazovanem letu, primerjava z regijo, SLO in obalnimi občinami</a:t>
            </a:r>
          </a:p>
          <a:p>
            <a:endParaRPr lang="sl-SI" sz="2000" dirty="0">
              <a:latin typeface="Aptos" panose="020B0004020202020204" pitchFamily="34" charset="0"/>
            </a:endParaRPr>
          </a:p>
          <a:p>
            <a:pPr algn="r"/>
            <a:endParaRPr lang="sl-SI" sz="2000" dirty="0">
              <a:latin typeface="Aptos" panose="020B0004020202020204" pitchFamily="34" charset="0"/>
            </a:endParaRPr>
          </a:p>
          <a:p>
            <a:pPr algn="r"/>
            <a:endParaRPr lang="sl-SI" sz="2000" dirty="0">
              <a:latin typeface="Aptos" panose="020B0004020202020204" pitchFamily="34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4676721-4B36-5AE1-0C85-5F7DE05F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32072CE-C4F3-83E2-7CC6-2E748243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1" y="1072560"/>
            <a:ext cx="12767097" cy="77990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9A7B4A9-FA52-1378-671E-8504DDF0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48" y="2860576"/>
            <a:ext cx="9624888" cy="61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69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C408ADED-43E9-6418-402A-2833DBD6E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Aptos" panose="020B0004020202020204" pitchFamily="34" charset="0"/>
              </a:rPr>
              <a:t>zlom kolka starejših od 65 let </a:t>
            </a:r>
            <a:r>
              <a:rPr lang="sl-SI" sz="2400" dirty="0">
                <a:latin typeface="Aptos" panose="020B0004020202020204" pitchFamily="34" charset="0"/>
              </a:rPr>
              <a:t>je kazalnik, ki se po epidemiji izboljšuje, večinoma se zgodi v domačem okolju, preventiva je zadnje obdobje izredno usmerjena v preprečevanje padcev, ki so povezani s starostjo, okoljem, zdravili in drugimi pomembnimi dejavniki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Aptos" panose="020B0004020202020204" pitchFamily="34" charset="0"/>
              </a:rPr>
              <a:t>prejemniki zdravil zaradi duševnih obolenj </a:t>
            </a:r>
            <a:r>
              <a:rPr lang="sl-SI" sz="2400" dirty="0">
                <a:latin typeface="Aptos" panose="020B0004020202020204" pitchFamily="34" charset="0"/>
              </a:rPr>
              <a:t>se med leti in na območju cele države gibljejo okoli 14 na 100 prebivalcev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Aptos" panose="020B0004020202020204" pitchFamily="34" charset="0"/>
              </a:rPr>
              <a:t>pomoč na domu </a:t>
            </a:r>
            <a:r>
              <a:rPr lang="sl-SI" sz="2400" dirty="0">
                <a:latin typeface="Aptos" panose="020B0004020202020204" pitchFamily="34" charset="0"/>
              </a:rPr>
              <a:t>je v MOK nekoliko nižja kot v regiji in SLO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podatki predstavljajo pomoč na domu, ki jo izvaja javna služba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primerjava pomoči na domu javne službe med obalnimi občinami: </a:t>
            </a:r>
          </a:p>
          <a:p>
            <a:r>
              <a:rPr lang="sl-SI" sz="2400" dirty="0">
                <a:latin typeface="Aptos" panose="020B0004020202020204" pitchFamily="34" charset="0"/>
              </a:rPr>
              <a:t>      Ankaran 0,8 %, Izola 1,7 %, Piran 2,4 %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latin typeface="Aptos" panose="020B0004020202020204" pitchFamily="34" charset="0"/>
              </a:rPr>
              <a:t>KME</a:t>
            </a:r>
            <a:r>
              <a:rPr lang="sl-SI" sz="2400" dirty="0">
                <a:latin typeface="Aptos" panose="020B0004020202020204" pitchFamily="34" charset="0"/>
              </a:rPr>
              <a:t> predstavlja v SLO 6,2 obolelih na 100.000 prebivalcev, v MOK 0,6, v Piranu in Ankaranu zadnje leto ni bilo primera, v Izoli pa 3,4</a:t>
            </a:r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2F64B18-86BC-10E5-CCD6-4C762370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0DD014-AEEC-61B9-717E-6E5E7F55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5" y="1387644"/>
            <a:ext cx="12673409" cy="13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51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2F3A81BB-67A1-1A14-9CBD-E1EF2D35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068488"/>
            <a:ext cx="10705008" cy="6336704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2400" dirty="0">
                <a:latin typeface="Aptos" panose="020B0004020202020204" pitchFamily="34" charset="0"/>
              </a:rPr>
              <a:t>Podatki o umrljivosti so preračunani ločeno do 74 let in kažejo na: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nižjo </a:t>
            </a:r>
            <a:r>
              <a:rPr lang="sl-SI" sz="2400" b="1" dirty="0">
                <a:latin typeface="Aptos" panose="020B0004020202020204" pitchFamily="34" charset="0"/>
              </a:rPr>
              <a:t>splošno umrljivost </a:t>
            </a:r>
            <a:r>
              <a:rPr lang="sl-SI" sz="2400" dirty="0">
                <a:latin typeface="Aptos" panose="020B0004020202020204" pitchFamily="34" charset="0"/>
              </a:rPr>
              <a:t>prebivalcev MOK v primerjavi s SLO in nekoliko nad regijskim povprečjem, se pa delež splošne umrljivosti do 74 let niža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4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dirty="0">
                <a:latin typeface="Aptos" panose="020B0004020202020204" pitchFamily="34" charset="0"/>
              </a:rPr>
              <a:t>v regiji in MOK imamo nižji delež umrlih do 74 let </a:t>
            </a:r>
            <a:r>
              <a:rPr lang="sl-SI" sz="2400" b="1" dirty="0">
                <a:latin typeface="Aptos" panose="020B0004020202020204" pitchFamily="34" charset="0"/>
              </a:rPr>
              <a:t>zaradi bolezni srca in ožilja</a:t>
            </a:r>
            <a:r>
              <a:rPr lang="sl-SI" sz="2400" dirty="0">
                <a:latin typeface="Aptos" panose="020B0004020202020204" pitchFamily="34" charset="0"/>
              </a:rPr>
              <a:t>, višji pa je delež umrlih </a:t>
            </a:r>
            <a:r>
              <a:rPr lang="sl-SI" sz="2400" b="1" dirty="0">
                <a:latin typeface="Aptos" panose="020B0004020202020204" pitchFamily="34" charset="0"/>
              </a:rPr>
              <a:t>zaradi vseh vrst raka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400" b="1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400" b="1" dirty="0">
                <a:latin typeface="Aptos" panose="020B0004020202020204" pitchFamily="34" charset="0"/>
              </a:rPr>
              <a:t>umrljivost zaradi samomora </a:t>
            </a:r>
            <a:r>
              <a:rPr lang="sl-SI" sz="2400" dirty="0">
                <a:latin typeface="Aptos" panose="020B0004020202020204" pitchFamily="34" charset="0"/>
              </a:rPr>
              <a:t>je v zadnjih dveh letih nekoliko narastla, bila v času epidemije bistveno nižja, vendar je še vedno pod slovenskim povprečjem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8A79CFC-F088-ED42-F1DD-15462E90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romanUcPeriod" startAt="4"/>
            </a:pPr>
            <a:r>
              <a:rPr lang="sl-SI" dirty="0"/>
              <a:t>Umrljivost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AE6015D-0044-34CE-0B53-B5FCA652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5" y="1924472"/>
            <a:ext cx="126951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059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EB5D460F-2F7D-1AE1-5AF4-1453286F6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CD2E4DB-8D34-DAA1-FF06-9F605893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3E00B31-6ABE-FBD1-3CB6-E2B435FD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4" y="1636440"/>
            <a:ext cx="12790232" cy="72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1715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redloga_NIJZ_slo" id="{D7A6CD7C-A91E-4F38-A317-3DFA9D83E12D}" vid="{C2D3755B-A7F2-4E8B-847D-017B520FAC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1036</Words>
  <Characters>0</Characters>
  <Application>Microsoft Office PowerPoint</Application>
  <PresentationFormat>Po meri</PresentationFormat>
  <Lines>0</Lines>
  <Paragraphs>143</Paragraphs>
  <Slides>12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1" baseType="lpstr">
      <vt:lpstr>MS UI Gothic</vt:lpstr>
      <vt:lpstr>Aptos</vt:lpstr>
      <vt:lpstr>Arial</vt:lpstr>
      <vt:lpstr>Calibri</vt:lpstr>
      <vt:lpstr>Gill Sans</vt:lpstr>
      <vt:lpstr>Myriad Pro Light</vt:lpstr>
      <vt:lpstr>Symbol</vt:lpstr>
      <vt:lpstr>Title &amp; Subtitle</vt:lpstr>
      <vt:lpstr>Worksheet</vt:lpstr>
      <vt:lpstr>Zdravje v Mestni občini Koper</vt:lpstr>
      <vt:lpstr>Demografski podatki</vt:lpstr>
      <vt:lpstr>Dejavniki tveganja za zdravje</vt:lpstr>
      <vt:lpstr>Preventiva</vt:lpstr>
      <vt:lpstr>Zdravstveno stanje</vt:lpstr>
      <vt:lpstr>PowerPointova predstavitev</vt:lpstr>
      <vt:lpstr>PowerPointova predstavitev</vt:lpstr>
      <vt:lpstr>Umrljivost</vt:lpstr>
      <vt:lpstr>PowerPointova predstavitev</vt:lpstr>
      <vt:lpstr>Regijska kandidatka za naziv Občina zdravja 2025</vt:lpstr>
      <vt:lpstr>POZIV K SKUPNEMU PRIZADEVANJU in UKREPANJU PO USMERITVAH  Močne regije. Močna Slovenija. Strategija regionalnega razvoja 2026-2050</vt:lpstr>
      <vt:lpstr>ALI:  katere prioritete si bomo zastavili, da bomo zdravje ohranili in  ga še okrepili?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2026-03-23T10:32:58Z</dcterms:modified>
</cp:coreProperties>
</file>